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3" r:id="rId4"/>
    <p:sldId id="257" r:id="rId5"/>
    <p:sldId id="259" r:id="rId6"/>
    <p:sldId id="258" r:id="rId7"/>
    <p:sldId id="265" r:id="rId8"/>
    <p:sldId id="260" r:id="rId9"/>
    <p:sldId id="266" r:id="rId10"/>
    <p:sldId id="264" r:id="rId11"/>
    <p:sldId id="262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611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166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5000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686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1897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9807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22299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4362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8217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2875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0214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17ADA-701D-49E1-85C5-23EA7DEF2C6A}" type="datetimeFigureOut">
              <a:rPr lang="ru-RU" smtClean="0"/>
              <a:t>17.12.2022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1F2A9-190C-46A9-8AD8-F226E33D6BB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5694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105"/>
          <p:cNvGrpSpPr/>
          <p:nvPr/>
        </p:nvGrpSpPr>
        <p:grpSpPr>
          <a:xfrm>
            <a:off x="446722" y="369887"/>
            <a:ext cx="11298555" cy="98425"/>
            <a:chOff x="0" y="0"/>
            <a:chExt cx="11298933" cy="98554"/>
          </a:xfrm>
        </p:grpSpPr>
        <p:sp>
          <p:nvSpPr>
            <p:cNvPr id="5" name="Shape 1178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6" name="Shape 1179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7" name="Shape 1180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grpSp>
        <p:nvGrpSpPr>
          <p:cNvPr id="8" name="Group 999"/>
          <p:cNvGrpSpPr/>
          <p:nvPr/>
        </p:nvGrpSpPr>
        <p:grpSpPr>
          <a:xfrm>
            <a:off x="9000807" y="832167"/>
            <a:ext cx="2744470" cy="1307465"/>
            <a:chOff x="0" y="0"/>
            <a:chExt cx="2744718" cy="1307851"/>
          </a:xfrm>
        </p:grpSpPr>
        <p:pic>
          <p:nvPicPr>
            <p:cNvPr id="9" name="Picture 19"/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436867" y="0"/>
              <a:ext cx="1307851" cy="1307851"/>
            </a:xfrm>
            <a:prstGeom prst="rect">
              <a:avLst/>
            </a:prstGeom>
          </p:spPr>
        </p:pic>
        <p:pic>
          <p:nvPicPr>
            <p:cNvPr id="10" name="Picture 21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0" y="35628"/>
              <a:ext cx="1319923" cy="1236593"/>
            </a:xfrm>
            <a:prstGeom prst="rect">
              <a:avLst/>
            </a:prstGeom>
          </p:spPr>
        </p:pic>
      </p:grp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sp>
        <p:nvSpPr>
          <p:cNvPr id="15" name="Rectangle 5"/>
          <p:cNvSpPr>
            <a:spLocks noChangeArrowheads="1"/>
          </p:cNvSpPr>
          <p:nvPr/>
        </p:nvSpPr>
        <p:spPr bwMode="auto">
          <a:xfrm>
            <a:off x="446722" y="709230"/>
            <a:ext cx="8437152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z="44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FSJ-2-22 </a:t>
            </a:r>
            <a:r>
              <a:rPr lang="ru-RU" sz="4000" b="1" dirty="0" err="1" smtClean="0">
                <a:latin typeface="Arial Black" panose="020B0A04020102020204" pitchFamily="34" charset="0"/>
                <a:cs typeface="Times New Roman" panose="02020603050405020304" pitchFamily="18" charset="0"/>
              </a:rPr>
              <a:t>Fullstack</a:t>
            </a:r>
            <a:r>
              <a:rPr lang="ru-RU" sz="40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-разработка </a:t>
            </a:r>
            <a:r>
              <a:rPr lang="ru-RU" sz="4000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на языке </a:t>
            </a:r>
            <a:r>
              <a:rPr lang="ru-RU" sz="4000" b="1" dirty="0" err="1" smtClean="0">
                <a:latin typeface="Arial Black" panose="020B0A04020102020204" pitchFamily="34" charset="0"/>
                <a:cs typeface="Times New Roman" panose="02020603050405020304" pitchFamily="18" charset="0"/>
              </a:rPr>
              <a:t>Java</a:t>
            </a:r>
            <a:r>
              <a:rPr lang="ru-RU" sz="40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        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F2C65B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РЭУ ИМ. Г.В. ПЛЕХАНОВА МПТ</a:t>
            </a:r>
            <a:endParaRPr kumimoji="0" lang="ru-RU" altLang="ru-RU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6" name="Таблица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206882"/>
              </p:ext>
            </p:extLst>
          </p:nvPr>
        </p:nvGraphicFramePr>
        <p:xfrm>
          <a:off x="448945" y="3068266"/>
          <a:ext cx="11298554" cy="36571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298554"/>
              </a:tblGrid>
              <a:tr h="3657137">
                <a:tc>
                  <a:txBody>
                    <a:bodyPr/>
                    <a:lstStyle/>
                    <a:p>
                      <a:endParaRPr lang="en-US" sz="1100" u="none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218173" marR="68179" marT="0" marB="135173" anchor="b"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13059" y="6356071"/>
            <a:ext cx="191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https://ucmpt.ru</a:t>
            </a:r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9000807" y="6356071"/>
            <a:ext cx="2744470" cy="388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24535" lvl="0">
              <a:lnSpc>
                <a:spcPct val="107000"/>
              </a:lnSpc>
              <a:defRPr/>
            </a:pPr>
            <a:r>
              <a:rPr lang="en-US" b="1" u="sng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https://do.rea.ru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17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14"/>
          <p:cNvGrpSpPr/>
          <p:nvPr/>
        </p:nvGrpSpPr>
        <p:grpSpPr>
          <a:xfrm>
            <a:off x="472122" y="255587"/>
            <a:ext cx="11298555" cy="98425"/>
            <a:chOff x="0" y="0"/>
            <a:chExt cx="11298933" cy="98554"/>
          </a:xfrm>
        </p:grpSpPr>
        <p:sp>
          <p:nvSpPr>
            <p:cNvPr id="3" name="Shape 1181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" name="Shape 1182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" name="Shape 1183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6" name="Shape 1184"/>
          <p:cNvSpPr/>
          <p:nvPr/>
        </p:nvSpPr>
        <p:spPr>
          <a:xfrm>
            <a:off x="472122" y="561340"/>
            <a:ext cx="11308715" cy="619760"/>
          </a:xfrm>
          <a:custGeom>
            <a:avLst/>
            <a:gdLst/>
            <a:ahLst/>
            <a:cxnLst/>
            <a:rect l="0" t="0" r="0" b="0"/>
            <a:pathLst>
              <a:path w="11309337" h="1189298">
                <a:moveTo>
                  <a:pt x="0" y="0"/>
                </a:moveTo>
                <a:lnTo>
                  <a:pt x="11309337" y="0"/>
                </a:lnTo>
                <a:lnTo>
                  <a:pt x="11309337" y="1189298"/>
                </a:lnTo>
                <a:lnTo>
                  <a:pt x="0" y="1189298"/>
                </a:lnTo>
                <a:lnTo>
                  <a:pt x="0" y="0"/>
                </a:lnTo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F2C65B"/>
          </a:fillRef>
          <a:effectRef idx="0">
            <a:scrgbClr r="0" g="0" b="0"/>
          </a:effectRef>
          <a:fontRef idx="none"/>
        </p:style>
        <p:txBody>
          <a:bodyPr/>
          <a:lstStyle/>
          <a:p>
            <a:r>
              <a:rPr lang="ru-RU" dirty="0"/>
              <a:t> </a:t>
            </a:r>
            <a:r>
              <a:rPr lang="ru-RU" dirty="0" smtClean="0"/>
              <a:t>   </a:t>
            </a:r>
            <a:r>
              <a:rPr lang="ru-RU" sz="2000" b="1" dirty="0" smtClean="0">
                <a:latin typeface="Arial Black" panose="020B0A04020102020204" pitchFamily="34" charset="0"/>
              </a:rPr>
              <a:t>Результат</a:t>
            </a:r>
            <a:endParaRPr lang="ru-RU" sz="2000" b="1" dirty="0">
              <a:latin typeface="Arial Black" panose="020B0A04020102020204" pitchFamily="34" charset="0"/>
            </a:endParaRPr>
          </a:p>
        </p:txBody>
      </p:sp>
      <p:pic>
        <p:nvPicPr>
          <p:cNvPr id="7" name="Picture 1120"/>
          <p:cNvPicPr/>
          <p:nvPr/>
        </p:nvPicPr>
        <p:blipFill>
          <a:blip r:embed="rId4"/>
          <a:stretch>
            <a:fillRect/>
          </a:stretch>
        </p:blipFill>
        <p:spPr>
          <a:xfrm>
            <a:off x="10861675" y="532295"/>
            <a:ext cx="704850" cy="704850"/>
          </a:xfrm>
          <a:prstGeom prst="rect">
            <a:avLst/>
          </a:prstGeom>
        </p:spPr>
      </p:pic>
      <p:pic>
        <p:nvPicPr>
          <p:cNvPr id="8" name="Picture 1121"/>
          <p:cNvPicPr/>
          <p:nvPr/>
        </p:nvPicPr>
        <p:blipFill>
          <a:blip r:embed="rId5"/>
          <a:stretch>
            <a:fillRect/>
          </a:stretch>
        </p:blipFill>
        <p:spPr>
          <a:xfrm>
            <a:off x="10281920" y="599757"/>
            <a:ext cx="579755" cy="542925"/>
          </a:xfrm>
          <a:prstGeom prst="rect">
            <a:avLst/>
          </a:prstGeom>
        </p:spPr>
      </p:pic>
      <p:pic>
        <p:nvPicPr>
          <p:cNvPr id="9" name="My_progect17122022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36420" y="1237145"/>
            <a:ext cx="8445500" cy="4750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88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14"/>
          <p:cNvGrpSpPr/>
          <p:nvPr/>
        </p:nvGrpSpPr>
        <p:grpSpPr>
          <a:xfrm>
            <a:off x="472122" y="255587"/>
            <a:ext cx="11298555" cy="98425"/>
            <a:chOff x="0" y="0"/>
            <a:chExt cx="11298933" cy="98554"/>
          </a:xfrm>
        </p:grpSpPr>
        <p:sp>
          <p:nvSpPr>
            <p:cNvPr id="3" name="Shape 1181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" name="Shape 1182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" name="Shape 1183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6" name="Shape 1184"/>
          <p:cNvSpPr/>
          <p:nvPr/>
        </p:nvSpPr>
        <p:spPr>
          <a:xfrm>
            <a:off x="472122" y="561340"/>
            <a:ext cx="11308715" cy="1188720"/>
          </a:xfrm>
          <a:custGeom>
            <a:avLst/>
            <a:gdLst/>
            <a:ahLst/>
            <a:cxnLst/>
            <a:rect l="0" t="0" r="0" b="0"/>
            <a:pathLst>
              <a:path w="11309337" h="1189298">
                <a:moveTo>
                  <a:pt x="0" y="0"/>
                </a:moveTo>
                <a:lnTo>
                  <a:pt x="11309337" y="0"/>
                </a:lnTo>
                <a:lnTo>
                  <a:pt x="11309337" y="1189298"/>
                </a:lnTo>
                <a:lnTo>
                  <a:pt x="0" y="1189298"/>
                </a:lnTo>
                <a:lnTo>
                  <a:pt x="0" y="0"/>
                </a:lnTo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F2C65B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</a:t>
            </a:r>
            <a:r>
              <a:rPr lang="ru-RU" sz="2000" b="1" dirty="0" smtClean="0">
                <a:latin typeface="Arial Black" panose="020B0A04020102020204" pitchFamily="34" charset="0"/>
              </a:rPr>
              <a:t>Заключение</a:t>
            </a:r>
            <a:endParaRPr lang="ru-RU" sz="2000" b="1" dirty="0">
              <a:latin typeface="Arial Black" panose="020B0A04020102020204" pitchFamily="34" charset="0"/>
            </a:endParaRPr>
          </a:p>
        </p:txBody>
      </p:sp>
      <p:pic>
        <p:nvPicPr>
          <p:cNvPr id="7" name="Picture 1120"/>
          <p:cNvPicPr/>
          <p:nvPr/>
        </p:nvPicPr>
        <p:blipFill>
          <a:blip r:embed="rId2"/>
          <a:stretch>
            <a:fillRect/>
          </a:stretch>
        </p:blipFill>
        <p:spPr>
          <a:xfrm>
            <a:off x="10861675" y="803274"/>
            <a:ext cx="704850" cy="704850"/>
          </a:xfrm>
          <a:prstGeom prst="rect">
            <a:avLst/>
          </a:prstGeom>
        </p:spPr>
      </p:pic>
      <p:pic>
        <p:nvPicPr>
          <p:cNvPr id="8" name="Picture 1121"/>
          <p:cNvPicPr/>
          <p:nvPr/>
        </p:nvPicPr>
        <p:blipFill>
          <a:blip r:embed="rId3"/>
          <a:stretch>
            <a:fillRect/>
          </a:stretch>
        </p:blipFill>
        <p:spPr>
          <a:xfrm>
            <a:off x="10174923" y="884236"/>
            <a:ext cx="579755" cy="5429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2122" y="1892300"/>
            <a:ext cx="112985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</a:t>
            </a:r>
            <a:r>
              <a:rPr lang="ru-RU" dirty="0" smtClean="0"/>
              <a:t> </a:t>
            </a:r>
            <a:r>
              <a:rPr lang="ru-RU" dirty="0"/>
              <a:t>процессе выполнения работы, </a:t>
            </a:r>
            <a:r>
              <a:rPr lang="ru-RU" dirty="0" smtClean="0"/>
              <a:t>я укрепил, полученные в ходе обучения, знания и навыки на практике и попробовал свои силы </a:t>
            </a:r>
            <a:r>
              <a:rPr lang="ru-RU" dirty="0"/>
              <a:t>в </a:t>
            </a:r>
            <a:r>
              <a:rPr lang="en-US" dirty="0" smtClean="0"/>
              <a:t>web-</a:t>
            </a:r>
            <a:r>
              <a:rPr lang="ru-RU" dirty="0" smtClean="0"/>
              <a:t>разработке. Также </a:t>
            </a:r>
            <a:r>
              <a:rPr lang="ru-RU" dirty="0" smtClean="0"/>
              <a:t>получилось собрать проект </a:t>
            </a:r>
            <a:r>
              <a:rPr lang="ru-RU" dirty="0"/>
              <a:t>с требуемым </a:t>
            </a:r>
            <a:r>
              <a:rPr lang="ru-RU" dirty="0" smtClean="0"/>
              <a:t>функционалом, и, надеюсь, материал</a:t>
            </a:r>
            <a:r>
              <a:rPr lang="en-US" dirty="0" smtClean="0"/>
              <a:t>,</a:t>
            </a:r>
            <a:r>
              <a:rPr lang="ru-RU" dirty="0" smtClean="0"/>
              <a:t> изученный на этом курсе</a:t>
            </a:r>
            <a:r>
              <a:rPr lang="en-US" dirty="0"/>
              <a:t>,</a:t>
            </a:r>
            <a:r>
              <a:rPr lang="ru-RU" dirty="0" smtClean="0"/>
              <a:t> пригодится мне в дальнейшем. </a:t>
            </a:r>
            <a:r>
              <a:rPr lang="ru-RU" dirty="0"/>
              <a:t>Выражаю </a:t>
            </a:r>
            <a:r>
              <a:rPr lang="ru-RU" dirty="0" smtClean="0"/>
              <a:t>благодарность, помогавшим мне, преподавателям, работникам университета и </a:t>
            </a:r>
            <a:r>
              <a:rPr lang="ru-RU" dirty="0" err="1" smtClean="0"/>
              <a:t>одногруппникам</a:t>
            </a:r>
            <a:r>
              <a:rPr lang="ru-RU" dirty="0" smtClean="0"/>
              <a:t>. У меня всё. Спасибо за внимание.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3763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54000" y="241300"/>
            <a:ext cx="117094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ФГБОУ ВО «Российский экономический университет им. Г.В. Плеханова» 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Итоговый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на тему: 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«Интернет магазин спортивных товаров»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ctr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профессиональной переподготовки: </a:t>
            </a:r>
            <a:r>
              <a:rPr lang="ru-RU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Fullstack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-разработка на языке </a:t>
            </a:r>
            <a:r>
              <a:rPr lang="ru-RU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ru-RU" sz="2400" dirty="0" smtClean="0"/>
              <a:t>.</a:t>
            </a:r>
            <a:r>
              <a:rPr lang="ru-RU" sz="2400" b="1" dirty="0" smtClean="0"/>
              <a:t> </a:t>
            </a:r>
          </a:p>
          <a:p>
            <a:pPr algn="ctr"/>
            <a:endParaRPr lang="ru-RU" sz="2400" dirty="0"/>
          </a:p>
          <a:p>
            <a:endParaRPr lang="ru-RU" dirty="0" smtClean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7023100" y="5613400"/>
            <a:ext cx="49403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Щетинков Евгений Федорович</a:t>
            </a:r>
          </a:p>
          <a:p>
            <a:pPr algn="r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Группа: FSJ-2-22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1287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14"/>
          <p:cNvGrpSpPr/>
          <p:nvPr/>
        </p:nvGrpSpPr>
        <p:grpSpPr>
          <a:xfrm>
            <a:off x="472122" y="255587"/>
            <a:ext cx="11298555" cy="98425"/>
            <a:chOff x="0" y="0"/>
            <a:chExt cx="11298933" cy="98554"/>
          </a:xfrm>
        </p:grpSpPr>
        <p:sp>
          <p:nvSpPr>
            <p:cNvPr id="3" name="Shape 1181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" name="Shape 1182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" name="Shape 1183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6" name="Shape 1184"/>
          <p:cNvSpPr/>
          <p:nvPr/>
        </p:nvSpPr>
        <p:spPr>
          <a:xfrm>
            <a:off x="461962" y="688340"/>
            <a:ext cx="11308715" cy="1188720"/>
          </a:xfrm>
          <a:custGeom>
            <a:avLst/>
            <a:gdLst/>
            <a:ahLst/>
            <a:cxnLst/>
            <a:rect l="0" t="0" r="0" b="0"/>
            <a:pathLst>
              <a:path w="11309337" h="1189298">
                <a:moveTo>
                  <a:pt x="0" y="0"/>
                </a:moveTo>
                <a:lnTo>
                  <a:pt x="11309337" y="0"/>
                </a:lnTo>
                <a:lnTo>
                  <a:pt x="11309337" y="1189298"/>
                </a:lnTo>
                <a:lnTo>
                  <a:pt x="0" y="1189298"/>
                </a:lnTo>
                <a:lnTo>
                  <a:pt x="0" y="0"/>
                </a:lnTo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F2C65B"/>
          </a:fillRef>
          <a:effectRef idx="0">
            <a:scrgbClr r="0" g="0" b="0"/>
          </a:effectRef>
          <a:fontRef idx="none"/>
        </p:style>
        <p:txBody>
          <a:bodyPr/>
          <a:lstStyle/>
          <a:p>
            <a:r>
              <a:rPr lang="ru-RU" sz="2000" dirty="0" smtClean="0">
                <a:latin typeface="Arial Black" panose="020B0A04020102020204" pitchFamily="34" charset="0"/>
              </a:rPr>
              <a:t>   </a:t>
            </a:r>
          </a:p>
          <a:p>
            <a:r>
              <a:rPr lang="ru-RU" sz="2000" dirty="0">
                <a:latin typeface="Arial Black" panose="020B0A04020102020204" pitchFamily="34" charset="0"/>
              </a:rPr>
              <a:t> </a:t>
            </a:r>
            <a:r>
              <a:rPr lang="ru-RU" sz="2000" dirty="0" smtClean="0">
                <a:latin typeface="Arial Black" panose="020B0A04020102020204" pitchFamily="34" charset="0"/>
              </a:rPr>
              <a:t>   </a:t>
            </a:r>
            <a:r>
              <a:rPr lang="ru-RU" sz="2000" b="1" dirty="0" smtClean="0">
                <a:latin typeface="Arial Black" panose="020B0A04020102020204" pitchFamily="34" charset="0"/>
              </a:rPr>
              <a:t>Предметная </a:t>
            </a:r>
            <a:r>
              <a:rPr lang="ru-RU" sz="2000" b="1" dirty="0">
                <a:latin typeface="Arial Black" panose="020B0A04020102020204" pitchFamily="34" charset="0"/>
              </a:rPr>
              <a:t>область</a:t>
            </a:r>
            <a:endParaRPr lang="ru-RU" sz="2000" b="1" dirty="0" smtClean="0">
              <a:latin typeface="Arial Black" panose="020B0A04020102020204" pitchFamily="34" charset="0"/>
            </a:endParaRPr>
          </a:p>
        </p:txBody>
      </p:sp>
      <p:pic>
        <p:nvPicPr>
          <p:cNvPr id="7" name="Picture 1120"/>
          <p:cNvPicPr/>
          <p:nvPr/>
        </p:nvPicPr>
        <p:blipFill>
          <a:blip r:embed="rId2"/>
          <a:stretch>
            <a:fillRect/>
          </a:stretch>
        </p:blipFill>
        <p:spPr>
          <a:xfrm>
            <a:off x="10861675" y="803274"/>
            <a:ext cx="704850" cy="704850"/>
          </a:xfrm>
          <a:prstGeom prst="rect">
            <a:avLst/>
          </a:prstGeom>
        </p:spPr>
      </p:pic>
      <p:pic>
        <p:nvPicPr>
          <p:cNvPr id="8" name="Picture 1121"/>
          <p:cNvPicPr/>
          <p:nvPr/>
        </p:nvPicPr>
        <p:blipFill>
          <a:blip r:embed="rId3"/>
          <a:stretch>
            <a:fillRect/>
          </a:stretch>
        </p:blipFill>
        <p:spPr>
          <a:xfrm>
            <a:off x="10174923" y="884236"/>
            <a:ext cx="579755" cy="5429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4339" y="2397760"/>
            <a:ext cx="113087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З</a:t>
            </a:r>
            <a:r>
              <a:rPr lang="ru-RU" sz="2400" dirty="0" smtClean="0"/>
              <a:t>дравствуйте </a:t>
            </a:r>
            <a:r>
              <a:rPr lang="ru-RU" sz="2400" dirty="0"/>
              <a:t>уважаемый председатель и члены аттестационной комиссии</a:t>
            </a:r>
            <a:r>
              <a:rPr lang="ru-RU" sz="2400" dirty="0" smtClean="0"/>
              <a:t>! Вашему вниманию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представляется интернет магазин, предметная область которого – продажа спортивных товаров.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327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14"/>
          <p:cNvGrpSpPr/>
          <p:nvPr/>
        </p:nvGrpSpPr>
        <p:grpSpPr>
          <a:xfrm>
            <a:off x="472122" y="255587"/>
            <a:ext cx="11298555" cy="98425"/>
            <a:chOff x="0" y="0"/>
            <a:chExt cx="11298933" cy="98554"/>
          </a:xfrm>
        </p:grpSpPr>
        <p:sp>
          <p:nvSpPr>
            <p:cNvPr id="3" name="Shape 1181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" name="Shape 1182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" name="Shape 1183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6" name="Shape 1184"/>
          <p:cNvSpPr/>
          <p:nvPr/>
        </p:nvSpPr>
        <p:spPr>
          <a:xfrm>
            <a:off x="461962" y="688340"/>
            <a:ext cx="11308715" cy="1188720"/>
          </a:xfrm>
          <a:custGeom>
            <a:avLst/>
            <a:gdLst/>
            <a:ahLst/>
            <a:cxnLst/>
            <a:rect l="0" t="0" r="0" b="0"/>
            <a:pathLst>
              <a:path w="11309337" h="1189298">
                <a:moveTo>
                  <a:pt x="0" y="0"/>
                </a:moveTo>
                <a:lnTo>
                  <a:pt x="11309337" y="0"/>
                </a:lnTo>
                <a:lnTo>
                  <a:pt x="11309337" y="1189298"/>
                </a:lnTo>
                <a:lnTo>
                  <a:pt x="0" y="1189298"/>
                </a:lnTo>
                <a:lnTo>
                  <a:pt x="0" y="0"/>
                </a:lnTo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F2C65B"/>
          </a:fillRef>
          <a:effectRef idx="0">
            <a:scrgbClr r="0" g="0" b="0"/>
          </a:effectRef>
          <a:fontRef idx="none"/>
        </p:style>
        <p:txBody>
          <a:bodyPr/>
          <a:lstStyle/>
          <a:p>
            <a:r>
              <a:rPr lang="ru-RU" sz="2000" dirty="0" smtClean="0">
                <a:latin typeface="Arial Black" panose="020B0A04020102020204" pitchFamily="34" charset="0"/>
              </a:rPr>
              <a:t>   </a:t>
            </a:r>
          </a:p>
          <a:p>
            <a:r>
              <a:rPr lang="ru-RU" sz="2000" dirty="0">
                <a:latin typeface="Arial Black" panose="020B0A04020102020204" pitchFamily="34" charset="0"/>
              </a:rPr>
              <a:t> </a:t>
            </a:r>
            <a:r>
              <a:rPr lang="ru-RU" sz="2000" dirty="0" smtClean="0">
                <a:latin typeface="Arial Black" panose="020B0A04020102020204" pitchFamily="34" charset="0"/>
              </a:rPr>
              <a:t>   </a:t>
            </a:r>
            <a:r>
              <a:rPr lang="ru-RU" sz="2000" b="1" dirty="0" smtClean="0">
                <a:latin typeface="Arial Black" panose="020B0A04020102020204" pitchFamily="34" charset="0"/>
              </a:rPr>
              <a:t>Цель</a:t>
            </a:r>
          </a:p>
        </p:txBody>
      </p:sp>
      <p:pic>
        <p:nvPicPr>
          <p:cNvPr id="7" name="Picture 1120"/>
          <p:cNvPicPr/>
          <p:nvPr/>
        </p:nvPicPr>
        <p:blipFill>
          <a:blip r:embed="rId2"/>
          <a:stretch>
            <a:fillRect/>
          </a:stretch>
        </p:blipFill>
        <p:spPr>
          <a:xfrm>
            <a:off x="10861675" y="803274"/>
            <a:ext cx="704850" cy="704850"/>
          </a:xfrm>
          <a:prstGeom prst="rect">
            <a:avLst/>
          </a:prstGeom>
        </p:spPr>
      </p:pic>
      <p:pic>
        <p:nvPicPr>
          <p:cNvPr id="8" name="Picture 1121"/>
          <p:cNvPicPr/>
          <p:nvPr/>
        </p:nvPicPr>
        <p:blipFill>
          <a:blip r:embed="rId3"/>
          <a:stretch>
            <a:fillRect/>
          </a:stretch>
        </p:blipFill>
        <p:spPr>
          <a:xfrm>
            <a:off x="10174923" y="884236"/>
            <a:ext cx="579755" cy="5429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34339" y="2397761"/>
            <a:ext cx="1122426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smtClean="0"/>
              <a:t>Целью работы являлось создание итогового проекта на языке </a:t>
            </a:r>
            <a:r>
              <a:rPr lang="en-US" sz="2000" b="1" dirty="0" smtClean="0"/>
              <a:t>java, c </a:t>
            </a:r>
            <a:r>
              <a:rPr lang="ru-RU" sz="2000" b="1" dirty="0" smtClean="0"/>
              <a:t>применением </a:t>
            </a:r>
            <a:r>
              <a:rPr lang="ru-RU" sz="2000" b="1" dirty="0" err="1" smtClean="0"/>
              <a:t>фреймворка</a:t>
            </a:r>
            <a:r>
              <a:rPr lang="ru-RU" sz="2000" b="1" dirty="0" smtClean="0"/>
              <a:t> </a:t>
            </a:r>
            <a:r>
              <a:rPr lang="ru-RU" sz="2000" b="1" dirty="0" err="1" smtClean="0"/>
              <a:t>Spring</a:t>
            </a:r>
            <a:r>
              <a:rPr lang="ru-RU" sz="2000" b="1" dirty="0" smtClean="0"/>
              <a:t> и </a:t>
            </a:r>
            <a:r>
              <a:rPr lang="ru-RU" sz="2000" b="1" dirty="0" err="1" smtClean="0"/>
              <a:t>frontend</a:t>
            </a:r>
            <a:r>
              <a:rPr lang="ru-RU" sz="2000" b="1" dirty="0" smtClean="0"/>
              <a:t> технологий, с ниже перечисленными функциями:</a:t>
            </a:r>
          </a:p>
          <a:p>
            <a:r>
              <a:rPr lang="ru-RU" sz="1600" dirty="0" smtClean="0"/>
              <a:t>1.Аутентификация</a:t>
            </a:r>
            <a:r>
              <a:rPr lang="ru-RU" sz="1600" dirty="0"/>
              <a:t>. 2. Авторизация по ролям. 3. Шифрование паролей. 4. Личный кабинет администратора со следующими функциями: добавление, удаление, редактирование, просмотр товаров, работа с фотографиями, возможность выхода из личного кабинета. 5. Личный кабинет пользователя со следующими функциями: поиск, сортировка, фильтрация товаров, просмотр карточек с товаром (фотография, цена, наименование), подробная информация о товаре при нажатии на наименование, добавление товаров в корзину, переход на страницу с корзиной, просмотр товаров в корзине, удаление товаров из корзины, оформление заказа, очищение корзины после оформления заказа, переход на страницу заказов, просмотр истории заказов, выход из личного кабинета. </a:t>
            </a:r>
            <a:r>
              <a:rPr lang="ru-RU" sz="1600" dirty="0" smtClean="0"/>
              <a:t>6. </a:t>
            </a:r>
            <a:r>
              <a:rPr lang="ru-RU" sz="1600" dirty="0"/>
              <a:t>Главная страница сайта для неавторизованных пользователей должна включать в себя следующий функционал: просмотр карточек с товарами (фотография, цена, наименование), просмотр подробной информации о товаре, поиск, фильтрация, сортировка по товарам. </a:t>
            </a:r>
            <a:r>
              <a:rPr lang="ru-RU" sz="1600" dirty="0" smtClean="0"/>
              <a:t>7. </a:t>
            </a:r>
            <a:r>
              <a:rPr lang="ru-RU" sz="1600" dirty="0"/>
              <a:t>В личном кабинете администратора должна быть возможность просматривать заказы, изменять статус у заказа, осуществлять поиск по 4 последним буквам/цифрам заказа. </a:t>
            </a:r>
            <a:r>
              <a:rPr lang="ru-RU" sz="1600" dirty="0" smtClean="0"/>
              <a:t>8. </a:t>
            </a:r>
            <a:r>
              <a:rPr lang="ru-RU" sz="1600" dirty="0"/>
              <a:t>Для Администратора реализовать возможность просмотра информации о пользователях. </a:t>
            </a:r>
            <a:r>
              <a:rPr lang="ru-RU" sz="1600" dirty="0" smtClean="0"/>
              <a:t>9. </a:t>
            </a:r>
            <a:r>
              <a:rPr lang="ru-RU" sz="1600" dirty="0"/>
              <a:t>Для Администратора реализовать возможность смены роли у пользователя. </a:t>
            </a:r>
            <a:r>
              <a:rPr lang="ru-RU" sz="1600" dirty="0" smtClean="0"/>
              <a:t>10. </a:t>
            </a:r>
            <a:r>
              <a:rPr lang="ru-RU" sz="1600" dirty="0"/>
              <a:t>Добавить </a:t>
            </a:r>
            <a:r>
              <a:rPr lang="ru-RU" sz="1600" dirty="0" err="1"/>
              <a:t>frontend</a:t>
            </a:r>
            <a:r>
              <a:rPr lang="ru-RU" sz="1600" dirty="0"/>
              <a:t> к итоговому проекту. Требования к </a:t>
            </a:r>
            <a:r>
              <a:rPr lang="ru-RU" sz="1600" dirty="0" err="1"/>
              <a:t>frontend’у</a:t>
            </a:r>
            <a:r>
              <a:rPr lang="ru-RU" sz="1600" dirty="0"/>
              <a:t> не предоставляются. Можно использовать любую технологию (</a:t>
            </a:r>
            <a:r>
              <a:rPr lang="ru-RU" sz="1600" dirty="0" err="1"/>
              <a:t>html</a:t>
            </a:r>
            <a:r>
              <a:rPr lang="ru-RU" sz="1600" dirty="0"/>
              <a:t>, </a:t>
            </a:r>
            <a:r>
              <a:rPr lang="ru-RU" sz="1600" dirty="0" err="1"/>
              <a:t>css</a:t>
            </a:r>
            <a:r>
              <a:rPr lang="ru-RU" sz="1600" dirty="0"/>
              <a:t>, </a:t>
            </a:r>
            <a:r>
              <a:rPr lang="ru-RU" sz="1600" dirty="0" err="1"/>
              <a:t>bootstrap</a:t>
            </a:r>
            <a:r>
              <a:rPr lang="ru-RU" sz="1600" dirty="0"/>
              <a:t>, </a:t>
            </a:r>
            <a:r>
              <a:rPr lang="ru-RU" sz="1600" dirty="0" err="1"/>
              <a:t>js</a:t>
            </a:r>
            <a:r>
              <a:rPr lang="ru-RU" sz="1600" dirty="0"/>
              <a:t>, </a:t>
            </a:r>
            <a:r>
              <a:rPr lang="ru-RU" sz="1600" dirty="0" err="1"/>
              <a:t>react</a:t>
            </a:r>
            <a:r>
              <a:rPr lang="ru-RU" sz="1600" dirty="0"/>
              <a:t> и т.д.).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80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14"/>
          <p:cNvGrpSpPr/>
          <p:nvPr/>
        </p:nvGrpSpPr>
        <p:grpSpPr>
          <a:xfrm>
            <a:off x="472122" y="255587"/>
            <a:ext cx="11298555" cy="98425"/>
            <a:chOff x="0" y="0"/>
            <a:chExt cx="11298933" cy="98554"/>
          </a:xfrm>
        </p:grpSpPr>
        <p:sp>
          <p:nvSpPr>
            <p:cNvPr id="3" name="Shape 1181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" name="Shape 1182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" name="Shape 1183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6" name="Shape 1184"/>
          <p:cNvSpPr/>
          <p:nvPr/>
        </p:nvSpPr>
        <p:spPr>
          <a:xfrm>
            <a:off x="461962" y="547211"/>
            <a:ext cx="11308715" cy="1188720"/>
          </a:xfrm>
          <a:custGeom>
            <a:avLst/>
            <a:gdLst/>
            <a:ahLst/>
            <a:cxnLst/>
            <a:rect l="0" t="0" r="0" b="0"/>
            <a:pathLst>
              <a:path w="11309337" h="1189298">
                <a:moveTo>
                  <a:pt x="0" y="0"/>
                </a:moveTo>
                <a:lnTo>
                  <a:pt x="11309337" y="0"/>
                </a:lnTo>
                <a:lnTo>
                  <a:pt x="11309337" y="1189298"/>
                </a:lnTo>
                <a:lnTo>
                  <a:pt x="0" y="1189298"/>
                </a:lnTo>
                <a:lnTo>
                  <a:pt x="0" y="0"/>
                </a:lnTo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F2C65B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 dirty="0"/>
          </a:p>
          <a:p>
            <a:r>
              <a:rPr lang="ru-RU" dirty="0" smtClean="0"/>
              <a:t>   </a:t>
            </a:r>
            <a:r>
              <a:rPr lang="ru-RU" sz="2000" b="1" dirty="0" smtClean="0">
                <a:latin typeface="Arial Black" panose="020B0A04020102020204" pitchFamily="34" charset="0"/>
              </a:rPr>
              <a:t>Инструментальные </a:t>
            </a:r>
            <a:r>
              <a:rPr lang="ru-RU" sz="2000" b="1" dirty="0">
                <a:latin typeface="Arial Black" panose="020B0A04020102020204" pitchFamily="34" charset="0"/>
              </a:rPr>
              <a:t>средства </a:t>
            </a:r>
            <a:endParaRPr lang="ru-RU" sz="2000" b="1" dirty="0" smtClean="0">
              <a:latin typeface="Arial Black" panose="020B0A04020102020204" pitchFamily="34" charset="0"/>
            </a:endParaRPr>
          </a:p>
          <a:p>
            <a:endParaRPr lang="ru-RU" b="1" dirty="0"/>
          </a:p>
        </p:txBody>
      </p:sp>
      <p:pic>
        <p:nvPicPr>
          <p:cNvPr id="7" name="Picture 1120"/>
          <p:cNvPicPr/>
          <p:nvPr/>
        </p:nvPicPr>
        <p:blipFill>
          <a:blip r:embed="rId2"/>
          <a:stretch>
            <a:fillRect/>
          </a:stretch>
        </p:blipFill>
        <p:spPr>
          <a:xfrm>
            <a:off x="10861675" y="803274"/>
            <a:ext cx="704850" cy="704850"/>
          </a:xfrm>
          <a:prstGeom prst="rect">
            <a:avLst/>
          </a:prstGeom>
        </p:spPr>
      </p:pic>
      <p:pic>
        <p:nvPicPr>
          <p:cNvPr id="8" name="Picture 1121"/>
          <p:cNvPicPr/>
          <p:nvPr/>
        </p:nvPicPr>
        <p:blipFill>
          <a:blip r:embed="rId3"/>
          <a:stretch>
            <a:fillRect/>
          </a:stretch>
        </p:blipFill>
        <p:spPr>
          <a:xfrm>
            <a:off x="10174923" y="884236"/>
            <a:ext cx="579755" cy="5429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1962" y="1764186"/>
            <a:ext cx="1129855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В </a:t>
            </a:r>
            <a:r>
              <a:rPr lang="ru-RU" sz="2800" dirty="0"/>
              <a:t>разработке </a:t>
            </a:r>
            <a:r>
              <a:rPr lang="ru-RU" sz="2800" dirty="0" smtClean="0"/>
              <a:t>были </a:t>
            </a:r>
            <a:r>
              <a:rPr lang="ru-RU" sz="2800" dirty="0"/>
              <a:t>использованы </a:t>
            </a:r>
            <a:r>
              <a:rPr lang="ru-RU" sz="2800" dirty="0" smtClean="0"/>
              <a:t>различные инструменты. Работа над проектом в основном происходила в среде такой программы, как </a:t>
            </a:r>
            <a:r>
              <a:rPr lang="en-US" sz="2800" dirty="0"/>
              <a:t>IntelliJ </a:t>
            </a:r>
            <a:r>
              <a:rPr lang="en-US" sz="2800" dirty="0" smtClean="0"/>
              <a:t>IDEA</a:t>
            </a:r>
            <a:r>
              <a:rPr lang="ru-RU" sz="2800" dirty="0" smtClean="0"/>
              <a:t>. </a:t>
            </a:r>
            <a:r>
              <a:rPr lang="en-US" sz="2800" dirty="0" smtClean="0"/>
              <a:t>Backend </a:t>
            </a:r>
            <a:r>
              <a:rPr lang="ru-RU" sz="2800" dirty="0" smtClean="0"/>
              <a:t>проекта написан на</a:t>
            </a:r>
            <a:r>
              <a:rPr lang="en-US" sz="2800" dirty="0" smtClean="0"/>
              <a:t> </a:t>
            </a:r>
            <a:r>
              <a:rPr lang="ru-RU" sz="2800" dirty="0" smtClean="0"/>
              <a:t>языке </a:t>
            </a:r>
            <a:r>
              <a:rPr lang="en-US" sz="2800" dirty="0" smtClean="0"/>
              <a:t>java, </a:t>
            </a:r>
            <a:r>
              <a:rPr lang="ru-RU" sz="2800" dirty="0" smtClean="0"/>
              <a:t>с использованием </a:t>
            </a:r>
            <a:r>
              <a:rPr lang="ru-RU" sz="2800" dirty="0" err="1" smtClean="0"/>
              <a:t>фреймворка</a:t>
            </a:r>
            <a:r>
              <a:rPr lang="ru-RU" sz="2800" dirty="0" smtClean="0"/>
              <a:t> </a:t>
            </a:r>
            <a:r>
              <a:rPr lang="en-US" sz="2800" dirty="0" smtClean="0"/>
              <a:t>Java Spring</a:t>
            </a:r>
            <a:r>
              <a:rPr lang="ru-RU" sz="2800" dirty="0" smtClean="0"/>
              <a:t>. Был использован </a:t>
            </a:r>
            <a:r>
              <a:rPr lang="ru-RU" sz="2800" dirty="0" err="1"/>
              <a:t>шаблонизатор</a:t>
            </a:r>
            <a:r>
              <a:rPr lang="ru-RU" sz="2800" dirty="0"/>
              <a:t> </a:t>
            </a:r>
            <a:r>
              <a:rPr lang="en-US" sz="2800" dirty="0"/>
              <a:t>Java XML/XHTML/HTML5</a:t>
            </a:r>
            <a:r>
              <a:rPr lang="ru-RU" sz="2800" dirty="0" smtClean="0"/>
              <a:t> - </a:t>
            </a:r>
            <a:r>
              <a:rPr lang="en-US" sz="2800" dirty="0" err="1" smtClean="0"/>
              <a:t>Thymeleaf</a:t>
            </a:r>
            <a:r>
              <a:rPr lang="ru-RU" sz="2800" dirty="0" smtClean="0"/>
              <a:t>.</a:t>
            </a:r>
            <a:r>
              <a:rPr lang="ru-RU" sz="2800" dirty="0"/>
              <a:t> </a:t>
            </a:r>
            <a:r>
              <a:rPr lang="en-US" sz="2800" dirty="0" smtClean="0"/>
              <a:t>Frontend </a:t>
            </a:r>
            <a:r>
              <a:rPr lang="ru-RU" sz="2800" dirty="0"/>
              <a:t>выполнен с помощью </a:t>
            </a:r>
            <a:r>
              <a:rPr lang="en-US" sz="2800" dirty="0" smtClean="0"/>
              <a:t>HTML</a:t>
            </a:r>
            <a:r>
              <a:rPr lang="ru-RU" sz="2800" dirty="0" smtClean="0"/>
              <a:t> разметки и каскадных таблиц стилей</a:t>
            </a:r>
            <a:r>
              <a:rPr lang="en-US" sz="2800" dirty="0" smtClean="0"/>
              <a:t> </a:t>
            </a:r>
            <a:r>
              <a:rPr lang="ru-RU" sz="2800" dirty="0" smtClean="0"/>
              <a:t>(С</a:t>
            </a:r>
            <a:r>
              <a:rPr lang="en-US" sz="2800" dirty="0" smtClean="0"/>
              <a:t>SS)</a:t>
            </a:r>
            <a:r>
              <a:rPr lang="ru-RU" sz="2800" dirty="0" smtClean="0"/>
              <a:t>, </a:t>
            </a:r>
            <a:r>
              <a:rPr lang="ru-RU" sz="2800" dirty="0"/>
              <a:t>так же был подключен </a:t>
            </a:r>
            <a:r>
              <a:rPr lang="ru-RU" sz="2800" dirty="0" err="1"/>
              <a:t>фреймворк</a:t>
            </a:r>
            <a:r>
              <a:rPr lang="ru-RU" sz="2800" dirty="0"/>
              <a:t> </a:t>
            </a:r>
            <a:r>
              <a:rPr lang="en-US" sz="2800" dirty="0"/>
              <a:t>Bootstrap</a:t>
            </a:r>
            <a:r>
              <a:rPr lang="ru-RU" sz="2800" dirty="0"/>
              <a:t> с помощью </a:t>
            </a:r>
            <a:r>
              <a:rPr lang="ru-RU" sz="2800" dirty="0" smtClean="0"/>
              <a:t>которого установлено </a:t>
            </a:r>
            <a:r>
              <a:rPr lang="ru-RU" sz="2800" dirty="0"/>
              <a:t>, </a:t>
            </a:r>
            <a:r>
              <a:rPr lang="ru-RU" sz="2800" dirty="0" smtClean="0"/>
              <a:t>например положение </a:t>
            </a:r>
            <a:r>
              <a:rPr lang="ru-RU" sz="2800" dirty="0"/>
              <a:t>тега </a:t>
            </a:r>
            <a:r>
              <a:rPr lang="en-US" sz="2800" dirty="0"/>
              <a:t>&lt;</a:t>
            </a:r>
            <a:r>
              <a:rPr lang="en-US" sz="2800" dirty="0" smtClean="0"/>
              <a:t>foot</a:t>
            </a:r>
            <a:r>
              <a:rPr lang="en-US" sz="2800" dirty="0"/>
              <a:t>e</a:t>
            </a:r>
            <a:r>
              <a:rPr lang="en-US" sz="2800" dirty="0" smtClean="0"/>
              <a:t>r&gt; </a:t>
            </a:r>
            <a:r>
              <a:rPr lang="ru-RU" sz="2800" dirty="0"/>
              <a:t>на страницах данного ресурса. </a:t>
            </a:r>
            <a:r>
              <a:rPr lang="ru-RU" sz="2800" dirty="0" smtClean="0"/>
              <a:t>Также, в среде системы </a:t>
            </a:r>
            <a:r>
              <a:rPr lang="ru-RU" sz="2800" dirty="0"/>
              <a:t>управления базами данных </a:t>
            </a:r>
            <a:r>
              <a:rPr lang="ru-RU" sz="2800" dirty="0" err="1" smtClean="0"/>
              <a:t>PostgreSQL</a:t>
            </a:r>
            <a:r>
              <a:rPr lang="ru-RU" sz="2800" dirty="0" smtClean="0"/>
              <a:t>, была создана база данных, которая и была подключена к этому проекту. Схему этой базы, называемой </a:t>
            </a:r>
            <a:r>
              <a:rPr lang="en-US" sz="2800" dirty="0" smtClean="0"/>
              <a:t>ERD </a:t>
            </a:r>
            <a:r>
              <a:rPr lang="ru-RU" sz="2800" dirty="0" smtClean="0"/>
              <a:t>моделью, можно увидеть на следующем слайде.</a:t>
            </a:r>
            <a:endParaRPr lang="ru-RU" sz="2800" b="1" dirty="0"/>
          </a:p>
        </p:txBody>
      </p:sp>
    </p:spTree>
    <p:extLst>
      <p:ext uri="{BB962C8B-B14F-4D97-AF65-F5344CB8AC3E}">
        <p14:creationId xmlns:p14="http://schemas.microsoft.com/office/powerpoint/2010/main" val="254351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14"/>
          <p:cNvGrpSpPr/>
          <p:nvPr/>
        </p:nvGrpSpPr>
        <p:grpSpPr>
          <a:xfrm>
            <a:off x="472122" y="255587"/>
            <a:ext cx="11298555" cy="98425"/>
            <a:chOff x="0" y="0"/>
            <a:chExt cx="11298933" cy="98554"/>
          </a:xfrm>
        </p:grpSpPr>
        <p:sp>
          <p:nvSpPr>
            <p:cNvPr id="3" name="Shape 1181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" name="Shape 1182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" name="Shape 1183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6" name="Shape 1184"/>
          <p:cNvSpPr/>
          <p:nvPr/>
        </p:nvSpPr>
        <p:spPr>
          <a:xfrm>
            <a:off x="472122" y="561340"/>
            <a:ext cx="11308715" cy="1188720"/>
          </a:xfrm>
          <a:custGeom>
            <a:avLst/>
            <a:gdLst/>
            <a:ahLst/>
            <a:cxnLst/>
            <a:rect l="0" t="0" r="0" b="0"/>
            <a:pathLst>
              <a:path w="11309337" h="1189298">
                <a:moveTo>
                  <a:pt x="0" y="0"/>
                </a:moveTo>
                <a:lnTo>
                  <a:pt x="11309337" y="0"/>
                </a:lnTo>
                <a:lnTo>
                  <a:pt x="11309337" y="1189298"/>
                </a:lnTo>
                <a:lnTo>
                  <a:pt x="0" y="1189298"/>
                </a:lnTo>
                <a:lnTo>
                  <a:pt x="0" y="0"/>
                </a:lnTo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F2C65B"/>
          </a:fillRef>
          <a:effectRef idx="0">
            <a:scrgbClr r="0" g="0" b="0"/>
          </a:effectRef>
          <a:fontRef idx="none"/>
        </p:style>
        <p:txBody>
          <a:bodyPr/>
          <a:lstStyle/>
          <a:p>
            <a:endParaRPr lang="ru-RU" dirty="0" smtClean="0"/>
          </a:p>
          <a:p>
            <a:r>
              <a:rPr lang="ru-RU" dirty="0"/>
              <a:t> </a:t>
            </a:r>
            <a:r>
              <a:rPr lang="ru-RU" dirty="0" smtClean="0"/>
              <a:t>  </a:t>
            </a:r>
            <a:r>
              <a:rPr lang="ru-RU" sz="2000" b="1" dirty="0" smtClean="0">
                <a:latin typeface="Arial Black" panose="020B0A04020102020204" pitchFamily="34" charset="0"/>
              </a:rPr>
              <a:t>ER-модель</a:t>
            </a:r>
            <a:endParaRPr lang="ru-RU" sz="2000" b="1" dirty="0">
              <a:latin typeface="Arial Black" panose="020B0A04020102020204" pitchFamily="34" charset="0"/>
            </a:endParaRPr>
          </a:p>
        </p:txBody>
      </p:sp>
      <p:pic>
        <p:nvPicPr>
          <p:cNvPr id="7" name="Picture 1120"/>
          <p:cNvPicPr/>
          <p:nvPr/>
        </p:nvPicPr>
        <p:blipFill>
          <a:blip r:embed="rId2"/>
          <a:stretch>
            <a:fillRect/>
          </a:stretch>
        </p:blipFill>
        <p:spPr>
          <a:xfrm>
            <a:off x="10861675" y="803274"/>
            <a:ext cx="704850" cy="704850"/>
          </a:xfrm>
          <a:prstGeom prst="rect">
            <a:avLst/>
          </a:prstGeom>
        </p:spPr>
      </p:pic>
      <p:pic>
        <p:nvPicPr>
          <p:cNvPr id="8" name="Picture 1121"/>
          <p:cNvPicPr/>
          <p:nvPr/>
        </p:nvPicPr>
        <p:blipFill>
          <a:blip r:embed="rId3"/>
          <a:stretch>
            <a:fillRect/>
          </a:stretch>
        </p:blipFill>
        <p:spPr>
          <a:xfrm>
            <a:off x="10174923" y="884236"/>
            <a:ext cx="579755" cy="5429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3722" y="1031019"/>
            <a:ext cx="11298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</a:t>
            </a:r>
            <a:r>
              <a:rPr lang="ru-RU" dirty="0" smtClean="0"/>
              <a:t>хема базы данных. </a:t>
            </a:r>
          </a:p>
          <a:p>
            <a:r>
              <a:rPr lang="ru-RU" dirty="0" smtClean="0"/>
              <a:t>(рассказать сколько таблиц, какое их назначение).</a:t>
            </a:r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57" y="1750057"/>
            <a:ext cx="11146463" cy="493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38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14"/>
          <p:cNvGrpSpPr/>
          <p:nvPr/>
        </p:nvGrpSpPr>
        <p:grpSpPr>
          <a:xfrm>
            <a:off x="472122" y="255587"/>
            <a:ext cx="11298555" cy="98425"/>
            <a:chOff x="0" y="0"/>
            <a:chExt cx="11298933" cy="98554"/>
          </a:xfrm>
        </p:grpSpPr>
        <p:sp>
          <p:nvSpPr>
            <p:cNvPr id="3" name="Shape 1181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" name="Shape 1182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" name="Shape 1183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6" name="Shape 1184"/>
          <p:cNvSpPr/>
          <p:nvPr/>
        </p:nvSpPr>
        <p:spPr>
          <a:xfrm>
            <a:off x="472122" y="561340"/>
            <a:ext cx="11308715" cy="619760"/>
          </a:xfrm>
          <a:custGeom>
            <a:avLst/>
            <a:gdLst/>
            <a:ahLst/>
            <a:cxnLst/>
            <a:rect l="0" t="0" r="0" b="0"/>
            <a:pathLst>
              <a:path w="11309337" h="1189298">
                <a:moveTo>
                  <a:pt x="0" y="0"/>
                </a:moveTo>
                <a:lnTo>
                  <a:pt x="11309337" y="0"/>
                </a:lnTo>
                <a:lnTo>
                  <a:pt x="11309337" y="1189298"/>
                </a:lnTo>
                <a:lnTo>
                  <a:pt x="0" y="1189298"/>
                </a:lnTo>
                <a:lnTo>
                  <a:pt x="0" y="0"/>
                </a:lnTo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F2C65B"/>
          </a:fillRef>
          <a:effectRef idx="0">
            <a:scrgbClr r="0" g="0" b="0"/>
          </a:effectRef>
          <a:fontRef idx="none"/>
        </p:style>
        <p:txBody>
          <a:bodyPr/>
          <a:lstStyle/>
          <a:p>
            <a:r>
              <a:rPr lang="ru-RU" dirty="0"/>
              <a:t> </a:t>
            </a:r>
            <a:r>
              <a:rPr lang="ru-RU" dirty="0" smtClean="0"/>
              <a:t>   </a:t>
            </a:r>
            <a:r>
              <a:rPr lang="ru-RU" sz="2000" b="1" dirty="0" smtClean="0">
                <a:latin typeface="Arial Black" panose="020B0A04020102020204" pitchFamily="34" charset="0"/>
              </a:rPr>
              <a:t>Результат</a:t>
            </a:r>
            <a:endParaRPr lang="ru-RU" sz="2000" b="1" dirty="0">
              <a:latin typeface="Arial Black" panose="020B0A04020102020204" pitchFamily="34" charset="0"/>
            </a:endParaRPr>
          </a:p>
        </p:txBody>
      </p:sp>
      <p:pic>
        <p:nvPicPr>
          <p:cNvPr id="7" name="Picture 1120"/>
          <p:cNvPicPr/>
          <p:nvPr/>
        </p:nvPicPr>
        <p:blipFill>
          <a:blip r:embed="rId2"/>
          <a:stretch>
            <a:fillRect/>
          </a:stretch>
        </p:blipFill>
        <p:spPr>
          <a:xfrm>
            <a:off x="10861675" y="532295"/>
            <a:ext cx="704850" cy="704850"/>
          </a:xfrm>
          <a:prstGeom prst="rect">
            <a:avLst/>
          </a:prstGeom>
        </p:spPr>
      </p:pic>
      <p:pic>
        <p:nvPicPr>
          <p:cNvPr id="8" name="Picture 1121"/>
          <p:cNvPicPr/>
          <p:nvPr/>
        </p:nvPicPr>
        <p:blipFill>
          <a:blip r:embed="rId3"/>
          <a:stretch>
            <a:fillRect/>
          </a:stretch>
        </p:blipFill>
        <p:spPr>
          <a:xfrm>
            <a:off x="10281920" y="599757"/>
            <a:ext cx="579755" cy="54292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75" y="1625658"/>
            <a:ext cx="10058400" cy="490337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98049" y="1200281"/>
            <a:ext cx="953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http://localhost:8080/auth/login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61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14"/>
          <p:cNvGrpSpPr/>
          <p:nvPr/>
        </p:nvGrpSpPr>
        <p:grpSpPr>
          <a:xfrm>
            <a:off x="472122" y="255587"/>
            <a:ext cx="11298555" cy="98425"/>
            <a:chOff x="0" y="0"/>
            <a:chExt cx="11298933" cy="98554"/>
          </a:xfrm>
        </p:grpSpPr>
        <p:sp>
          <p:nvSpPr>
            <p:cNvPr id="3" name="Shape 1181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" name="Shape 1182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" name="Shape 1183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6" name="Shape 1184"/>
          <p:cNvSpPr/>
          <p:nvPr/>
        </p:nvSpPr>
        <p:spPr>
          <a:xfrm>
            <a:off x="472122" y="561340"/>
            <a:ext cx="11308715" cy="619760"/>
          </a:xfrm>
          <a:custGeom>
            <a:avLst/>
            <a:gdLst/>
            <a:ahLst/>
            <a:cxnLst/>
            <a:rect l="0" t="0" r="0" b="0"/>
            <a:pathLst>
              <a:path w="11309337" h="1189298">
                <a:moveTo>
                  <a:pt x="0" y="0"/>
                </a:moveTo>
                <a:lnTo>
                  <a:pt x="11309337" y="0"/>
                </a:lnTo>
                <a:lnTo>
                  <a:pt x="11309337" y="1189298"/>
                </a:lnTo>
                <a:lnTo>
                  <a:pt x="0" y="1189298"/>
                </a:lnTo>
                <a:lnTo>
                  <a:pt x="0" y="0"/>
                </a:lnTo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F2C65B"/>
          </a:fillRef>
          <a:effectRef idx="0">
            <a:scrgbClr r="0" g="0" b="0"/>
          </a:effectRef>
          <a:fontRef idx="none"/>
        </p:style>
        <p:txBody>
          <a:bodyPr/>
          <a:lstStyle/>
          <a:p>
            <a:r>
              <a:rPr lang="ru-RU" dirty="0"/>
              <a:t> </a:t>
            </a:r>
            <a:r>
              <a:rPr lang="ru-RU" dirty="0" smtClean="0"/>
              <a:t>   </a:t>
            </a:r>
            <a:r>
              <a:rPr lang="ru-RU" sz="2000" b="1" dirty="0" smtClean="0">
                <a:latin typeface="Arial Black" panose="020B0A04020102020204" pitchFamily="34" charset="0"/>
              </a:rPr>
              <a:t>Результат</a:t>
            </a:r>
            <a:endParaRPr lang="ru-RU" sz="2000" b="1" dirty="0">
              <a:latin typeface="Arial Black" panose="020B0A04020102020204" pitchFamily="34" charset="0"/>
            </a:endParaRPr>
          </a:p>
        </p:txBody>
      </p:sp>
      <p:pic>
        <p:nvPicPr>
          <p:cNvPr id="7" name="Picture 1120"/>
          <p:cNvPicPr/>
          <p:nvPr/>
        </p:nvPicPr>
        <p:blipFill>
          <a:blip r:embed="rId2"/>
          <a:stretch>
            <a:fillRect/>
          </a:stretch>
        </p:blipFill>
        <p:spPr>
          <a:xfrm>
            <a:off x="10861675" y="532295"/>
            <a:ext cx="704850" cy="704850"/>
          </a:xfrm>
          <a:prstGeom prst="rect">
            <a:avLst/>
          </a:prstGeom>
        </p:spPr>
      </p:pic>
      <p:pic>
        <p:nvPicPr>
          <p:cNvPr id="8" name="Picture 1121"/>
          <p:cNvPicPr/>
          <p:nvPr/>
        </p:nvPicPr>
        <p:blipFill>
          <a:blip r:embed="rId3"/>
          <a:stretch>
            <a:fillRect/>
          </a:stretch>
        </p:blipFill>
        <p:spPr>
          <a:xfrm>
            <a:off x="10281920" y="599757"/>
            <a:ext cx="579755" cy="542925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275" y="1685773"/>
            <a:ext cx="10058400" cy="498197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79500" y="1275562"/>
            <a:ext cx="9492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Форма поиска на странице </a:t>
            </a:r>
            <a:r>
              <a:rPr lang="en-US" dirty="0"/>
              <a:t>http://</a:t>
            </a:r>
            <a:r>
              <a:rPr lang="en-US" dirty="0" smtClean="0"/>
              <a:t>localhost:8080/product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275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114"/>
          <p:cNvGrpSpPr/>
          <p:nvPr/>
        </p:nvGrpSpPr>
        <p:grpSpPr>
          <a:xfrm>
            <a:off x="472122" y="255587"/>
            <a:ext cx="11298555" cy="98425"/>
            <a:chOff x="0" y="0"/>
            <a:chExt cx="11298933" cy="98554"/>
          </a:xfrm>
        </p:grpSpPr>
        <p:sp>
          <p:nvSpPr>
            <p:cNvPr id="3" name="Shape 1181"/>
            <p:cNvSpPr/>
            <p:nvPr/>
          </p:nvSpPr>
          <p:spPr>
            <a:xfrm>
              <a:off x="0" y="3557"/>
              <a:ext cx="3703319" cy="94997"/>
            </a:xfrm>
            <a:custGeom>
              <a:avLst/>
              <a:gdLst/>
              <a:ahLst/>
              <a:cxnLst/>
              <a:rect l="0" t="0" r="0" b="0"/>
              <a:pathLst>
                <a:path w="3703319" h="94997">
                  <a:moveTo>
                    <a:pt x="0" y="0"/>
                  </a:moveTo>
                  <a:lnTo>
                    <a:pt x="3703319" y="0"/>
                  </a:lnTo>
                  <a:lnTo>
                    <a:pt x="3703319" y="94997"/>
                  </a:lnTo>
                  <a:lnTo>
                    <a:pt x="0" y="94997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4" name="Shape 1182"/>
            <p:cNvSpPr/>
            <p:nvPr/>
          </p:nvSpPr>
          <p:spPr>
            <a:xfrm>
              <a:off x="7595613" y="0"/>
              <a:ext cx="3703320" cy="98554"/>
            </a:xfrm>
            <a:custGeom>
              <a:avLst/>
              <a:gdLst/>
              <a:ahLst/>
              <a:cxnLst/>
              <a:rect l="0" t="0" r="0" b="0"/>
              <a:pathLst>
                <a:path w="3703320" h="98554">
                  <a:moveTo>
                    <a:pt x="0" y="0"/>
                  </a:moveTo>
                  <a:lnTo>
                    <a:pt x="3703320" y="0"/>
                  </a:lnTo>
                  <a:lnTo>
                    <a:pt x="3703320" y="98554"/>
                  </a:lnTo>
                  <a:lnTo>
                    <a:pt x="0" y="98554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DE577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  <p:sp>
          <p:nvSpPr>
            <p:cNvPr id="5" name="Shape 1183"/>
            <p:cNvSpPr/>
            <p:nvPr/>
          </p:nvSpPr>
          <p:spPr>
            <a:xfrm>
              <a:off x="3795297" y="3557"/>
              <a:ext cx="3703319" cy="91440"/>
            </a:xfrm>
            <a:custGeom>
              <a:avLst/>
              <a:gdLst/>
              <a:ahLst/>
              <a:cxnLst/>
              <a:rect l="0" t="0" r="0" b="0"/>
              <a:pathLst>
                <a:path w="3703319" h="91440">
                  <a:moveTo>
                    <a:pt x="0" y="0"/>
                  </a:moveTo>
                  <a:lnTo>
                    <a:pt x="3703319" y="0"/>
                  </a:lnTo>
                  <a:lnTo>
                    <a:pt x="3703319" y="91440"/>
                  </a:lnTo>
                  <a:lnTo>
                    <a:pt x="0" y="91440"/>
                  </a:lnTo>
                  <a:lnTo>
                    <a:pt x="0" y="0"/>
                  </a:lnTo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2C65B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ru-RU"/>
            </a:p>
          </p:txBody>
        </p:sp>
      </p:grpSp>
      <p:sp>
        <p:nvSpPr>
          <p:cNvPr id="6" name="Shape 1184"/>
          <p:cNvSpPr/>
          <p:nvPr/>
        </p:nvSpPr>
        <p:spPr>
          <a:xfrm>
            <a:off x="472122" y="561340"/>
            <a:ext cx="11308715" cy="619760"/>
          </a:xfrm>
          <a:custGeom>
            <a:avLst/>
            <a:gdLst/>
            <a:ahLst/>
            <a:cxnLst/>
            <a:rect l="0" t="0" r="0" b="0"/>
            <a:pathLst>
              <a:path w="11309337" h="1189298">
                <a:moveTo>
                  <a:pt x="0" y="0"/>
                </a:moveTo>
                <a:lnTo>
                  <a:pt x="11309337" y="0"/>
                </a:lnTo>
                <a:lnTo>
                  <a:pt x="11309337" y="1189298"/>
                </a:lnTo>
                <a:lnTo>
                  <a:pt x="0" y="1189298"/>
                </a:lnTo>
                <a:lnTo>
                  <a:pt x="0" y="0"/>
                </a:lnTo>
              </a:path>
            </a:pathLst>
          </a:custGeom>
          <a:ln w="0" cap="flat">
            <a:miter lim="127000"/>
          </a:ln>
        </p:spPr>
        <p:style>
          <a:lnRef idx="0">
            <a:srgbClr val="000000">
              <a:alpha val="0"/>
            </a:srgbClr>
          </a:lnRef>
          <a:fillRef idx="1">
            <a:srgbClr val="F2C65B"/>
          </a:fillRef>
          <a:effectRef idx="0">
            <a:scrgbClr r="0" g="0" b="0"/>
          </a:effectRef>
          <a:fontRef idx="none"/>
        </p:style>
        <p:txBody>
          <a:bodyPr/>
          <a:lstStyle/>
          <a:p>
            <a:r>
              <a:rPr lang="ru-RU" dirty="0"/>
              <a:t> </a:t>
            </a:r>
            <a:r>
              <a:rPr lang="ru-RU" dirty="0" smtClean="0"/>
              <a:t>   </a:t>
            </a:r>
            <a:r>
              <a:rPr lang="ru-RU" sz="2000" b="1" dirty="0" smtClean="0">
                <a:latin typeface="Arial Black" panose="020B0A04020102020204" pitchFamily="34" charset="0"/>
              </a:rPr>
              <a:t>Результат</a:t>
            </a:r>
            <a:endParaRPr lang="ru-RU" sz="2000" b="1" dirty="0">
              <a:latin typeface="Arial Black" panose="020B0A04020102020204" pitchFamily="34" charset="0"/>
            </a:endParaRPr>
          </a:p>
        </p:txBody>
      </p:sp>
      <p:pic>
        <p:nvPicPr>
          <p:cNvPr id="7" name="Picture 1120"/>
          <p:cNvPicPr/>
          <p:nvPr/>
        </p:nvPicPr>
        <p:blipFill>
          <a:blip r:embed="rId2"/>
          <a:stretch>
            <a:fillRect/>
          </a:stretch>
        </p:blipFill>
        <p:spPr>
          <a:xfrm>
            <a:off x="10861675" y="532295"/>
            <a:ext cx="704850" cy="704850"/>
          </a:xfrm>
          <a:prstGeom prst="rect">
            <a:avLst/>
          </a:prstGeom>
        </p:spPr>
      </p:pic>
      <p:pic>
        <p:nvPicPr>
          <p:cNvPr id="8" name="Picture 1121"/>
          <p:cNvPicPr/>
          <p:nvPr/>
        </p:nvPicPr>
        <p:blipFill>
          <a:blip r:embed="rId3"/>
          <a:stretch>
            <a:fillRect/>
          </a:stretch>
        </p:blipFill>
        <p:spPr>
          <a:xfrm>
            <a:off x="10281920" y="599757"/>
            <a:ext cx="579755" cy="54292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376" y="1846745"/>
            <a:ext cx="8667944" cy="485128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51000" y="1210145"/>
            <a:ext cx="840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Отображение товаров под формами поиска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11898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500</Words>
  <Application>Microsoft Office PowerPoint</Application>
  <PresentationFormat>Широкоэкранный</PresentationFormat>
  <Paragraphs>42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26</cp:revision>
  <dcterms:created xsi:type="dcterms:W3CDTF">2022-12-06T13:10:40Z</dcterms:created>
  <dcterms:modified xsi:type="dcterms:W3CDTF">2022-12-17T12:34:16Z</dcterms:modified>
</cp:coreProperties>
</file>

<file path=docProps/thumbnail.jpeg>
</file>